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8"/>
  </p:notesMasterIdLst>
  <p:sldIdLst>
    <p:sldId id="508" r:id="rId3"/>
    <p:sldId id="510" r:id="rId4"/>
    <p:sldId id="522" r:id="rId5"/>
    <p:sldId id="529" r:id="rId6"/>
    <p:sldId id="530" r:id="rId7"/>
    <p:sldId id="523" r:id="rId8"/>
    <p:sldId id="527" r:id="rId9"/>
    <p:sldId id="526" r:id="rId10"/>
    <p:sldId id="502" r:id="rId11"/>
    <p:sldId id="515" r:id="rId12"/>
    <p:sldId id="532" r:id="rId13"/>
    <p:sldId id="531" r:id="rId14"/>
    <p:sldId id="507" r:id="rId15"/>
    <p:sldId id="501" r:id="rId16"/>
    <p:sldId id="533" r:id="rId17"/>
  </p:sldIdLst>
  <p:sldSz cx="9144000" cy="5143500" type="screen16x9"/>
  <p:notesSz cx="6858000" cy="9144000"/>
  <p:embeddedFontLst>
    <p:embeddedFont>
      <p:font typeface="楷体_GB2312" panose="02010600030101010101" charset="-122"/>
      <p:regular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Cambria Math" panose="02040503050406030204" pitchFamily="18" charset="0"/>
      <p:regular r:id="rId24"/>
    </p:embeddedFont>
    <p:embeddedFont>
      <p:font typeface="黑体" panose="02010609060101010101" pitchFamily="49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幼圆" panose="02010509060101010101" pitchFamily="49" charset="-122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8">
          <p15:clr>
            <a:srgbClr val="A4A3A4"/>
          </p15:clr>
        </p15:guide>
        <p15:guide id="2" orient="horz" pos="1620">
          <p15:clr>
            <a:srgbClr val="A4A3A4"/>
          </p15:clr>
        </p15:guide>
        <p15:guide id="3" pos="3840">
          <p15:clr>
            <a:srgbClr val="A4A3A4"/>
          </p15:clr>
        </p15:guide>
        <p15:guide id="4" pos="2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FF6600"/>
    <a:srgbClr val="AFF22A"/>
    <a:srgbClr val="009900"/>
    <a:srgbClr val="FF9933"/>
    <a:srgbClr val="FFFFFF"/>
    <a:srgbClr val="CC99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204" y="96"/>
      </p:cViewPr>
      <p:guideLst>
        <p:guide orient="horz" pos="2128"/>
        <p:guide orient="horz" pos="1620"/>
        <p:guide pos="3840"/>
        <p:guide pos="2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image" Target="../media/image62.wmf"/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12" Type="http://schemas.openxmlformats.org/officeDocument/2006/relationships/image" Target="../media/image61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11" Type="http://schemas.openxmlformats.org/officeDocument/2006/relationships/image" Target="../media/image60.wmf"/><Relationship Id="rId5" Type="http://schemas.openxmlformats.org/officeDocument/2006/relationships/image" Target="../media/image54.wmf"/><Relationship Id="rId15" Type="http://schemas.openxmlformats.org/officeDocument/2006/relationships/image" Target="../media/image64.wmf"/><Relationship Id="rId10" Type="http://schemas.openxmlformats.org/officeDocument/2006/relationships/image" Target="../media/image59.wmf"/><Relationship Id="rId4" Type="http://schemas.openxmlformats.org/officeDocument/2006/relationships/image" Target="../media/image53.wmf"/><Relationship Id="rId9" Type="http://schemas.openxmlformats.org/officeDocument/2006/relationships/image" Target="../media/image58.wmf"/><Relationship Id="rId14" Type="http://schemas.openxmlformats.org/officeDocument/2006/relationships/image" Target="../media/image6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4" Type="http://schemas.openxmlformats.org/officeDocument/2006/relationships/image" Target="../media/image6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7600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57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385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752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05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分数除法（一）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C8F82C6-69F8-4F5A-9CEC-C11609D40AAE}"/>
              </a:ext>
            </a:extLst>
          </p:cNvPr>
          <p:cNvGrpSpPr/>
          <p:nvPr userDrawn="1"/>
        </p:nvGrpSpPr>
        <p:grpSpPr>
          <a:xfrm>
            <a:off x="8003462" y="4735238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D53E621A-D44D-43DD-8812-9E7E89DDA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9" action="ppaction://hlinksldjump"/>
              <a:extLst>
                <a:ext uri="{FF2B5EF4-FFF2-40B4-BE49-F238E27FC236}">
                  <a16:creationId xmlns:a16="http://schemas.microsoft.com/office/drawing/2014/main" id="{95E4D077-DF0C-4B21-99EA-BE7FA87C12FE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72" r:id="rId4"/>
    <p:sldLayoutId id="214748367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08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4.emf"/><Relationship Id="rId7" Type="http://schemas.openxmlformats.org/officeDocument/2006/relationships/slide" Target="slide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3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13" Type="http://schemas.openxmlformats.org/officeDocument/2006/relationships/image" Target="../media/image71.png"/><Relationship Id="rId18" Type="http://schemas.openxmlformats.org/officeDocument/2006/relationships/image" Target="../media/image76.png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70.png"/><Relationship Id="rId17" Type="http://schemas.openxmlformats.org/officeDocument/2006/relationships/image" Target="../media/image7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4.png"/><Relationship Id="rId1" Type="http://schemas.openxmlformats.org/officeDocument/2006/relationships/vmlDrawing" Target="../drawings/vmlDrawing4.vml"/><Relationship Id="rId6" Type="http://schemas.openxmlformats.org/officeDocument/2006/relationships/image" Target="../media/image66.wmf"/><Relationship Id="rId11" Type="http://schemas.openxmlformats.org/officeDocument/2006/relationships/image" Target="../media/image69.png"/><Relationship Id="rId5" Type="http://schemas.openxmlformats.org/officeDocument/2006/relationships/oleObject" Target="../embeddings/oleObject26.bin"/><Relationship Id="rId15" Type="http://schemas.openxmlformats.org/officeDocument/2006/relationships/image" Target="../media/image73.png"/><Relationship Id="rId10" Type="http://schemas.openxmlformats.org/officeDocument/2006/relationships/image" Target="../media/image68.wmf"/><Relationship Id="rId19" Type="http://schemas.openxmlformats.org/officeDocument/2006/relationships/image" Target="../media/image77.png"/><Relationship Id="rId4" Type="http://schemas.openxmlformats.org/officeDocument/2006/relationships/image" Target="../media/image65.wmf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7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oleObject" Target="../embeddings/oleObject29.bin"/><Relationship Id="rId7" Type="http://schemas.openxmlformats.org/officeDocument/2006/relationships/image" Target="../media/image81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oleObject" Target="../embeddings/oleObject30.bin"/><Relationship Id="rId7" Type="http://schemas.openxmlformats.org/officeDocument/2006/relationships/image" Target="../media/image8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6.png"/><Relationship Id="rId7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image" Target="../media/image33.png"/><Relationship Id="rId3" Type="http://schemas.openxmlformats.org/officeDocument/2006/relationships/image" Target="../media/image30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32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wmf"/><Relationship Id="rId11" Type="http://schemas.openxmlformats.org/officeDocument/2006/relationships/image" Target="../media/image31.png"/><Relationship Id="rId5" Type="http://schemas.openxmlformats.org/officeDocument/2006/relationships/oleObject" Target="../embeddings/oleObject1.bin"/><Relationship Id="rId15" Type="http://schemas.microsoft.com/office/2007/relationships/hdphoto" Target="../media/hdphoto2.wdp"/><Relationship Id="rId10" Type="http://schemas.openxmlformats.org/officeDocument/2006/relationships/image" Target="../media/image29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39.wmf"/><Relationship Id="rId3" Type="http://schemas.openxmlformats.org/officeDocument/2006/relationships/image" Target="../media/image7.png"/><Relationship Id="rId7" Type="http://schemas.openxmlformats.org/officeDocument/2006/relationships/image" Target="../media/image36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41.pn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38.wmf"/><Relationship Id="rId5" Type="http://schemas.openxmlformats.org/officeDocument/2006/relationships/image" Target="../media/image35.wmf"/><Relationship Id="rId15" Type="http://schemas.openxmlformats.org/officeDocument/2006/relationships/image" Target="../media/image40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37.wmf"/><Relationship Id="rId1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57.wmf"/><Relationship Id="rId26" Type="http://schemas.openxmlformats.org/officeDocument/2006/relationships/image" Target="../media/image61.wmf"/><Relationship Id="rId3" Type="http://schemas.openxmlformats.org/officeDocument/2006/relationships/oleObject" Target="../embeddings/oleObject10.bin"/><Relationship Id="rId21" Type="http://schemas.openxmlformats.org/officeDocument/2006/relationships/oleObject" Target="../embeddings/oleObject19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54.wmf"/><Relationship Id="rId17" Type="http://schemas.openxmlformats.org/officeDocument/2006/relationships/oleObject" Target="../embeddings/oleObject17.bin"/><Relationship Id="rId25" Type="http://schemas.openxmlformats.org/officeDocument/2006/relationships/oleObject" Target="../embeddings/oleObject21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56.wmf"/><Relationship Id="rId20" Type="http://schemas.openxmlformats.org/officeDocument/2006/relationships/image" Target="../media/image58.wmf"/><Relationship Id="rId29" Type="http://schemas.openxmlformats.org/officeDocument/2006/relationships/oleObject" Target="../embeddings/oleObject23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51.wmf"/><Relationship Id="rId11" Type="http://schemas.openxmlformats.org/officeDocument/2006/relationships/oleObject" Target="../embeddings/oleObject14.bin"/><Relationship Id="rId24" Type="http://schemas.openxmlformats.org/officeDocument/2006/relationships/image" Target="../media/image60.wmf"/><Relationship Id="rId32" Type="http://schemas.openxmlformats.org/officeDocument/2006/relationships/image" Target="../media/image64.wmf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6.bin"/><Relationship Id="rId23" Type="http://schemas.openxmlformats.org/officeDocument/2006/relationships/oleObject" Target="../embeddings/oleObject20.bin"/><Relationship Id="rId28" Type="http://schemas.openxmlformats.org/officeDocument/2006/relationships/image" Target="../media/image62.wmf"/><Relationship Id="rId10" Type="http://schemas.openxmlformats.org/officeDocument/2006/relationships/image" Target="../media/image53.wmf"/><Relationship Id="rId19" Type="http://schemas.openxmlformats.org/officeDocument/2006/relationships/oleObject" Target="../embeddings/oleObject18.bin"/><Relationship Id="rId31" Type="http://schemas.openxmlformats.org/officeDocument/2006/relationships/oleObject" Target="../embeddings/oleObject24.bin"/><Relationship Id="rId4" Type="http://schemas.openxmlformats.org/officeDocument/2006/relationships/image" Target="../media/image50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55.wmf"/><Relationship Id="rId22" Type="http://schemas.openxmlformats.org/officeDocument/2006/relationships/image" Target="../media/image59.wmf"/><Relationship Id="rId27" Type="http://schemas.openxmlformats.org/officeDocument/2006/relationships/oleObject" Target="../embeddings/oleObject22.bin"/><Relationship Id="rId30" Type="http://schemas.openxmlformats.org/officeDocument/2006/relationships/image" Target="../media/image6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7" name="矩形 26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30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1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单圆角矩形 31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单圆角矩形 34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单圆角矩形 37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单圆角矩形 38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423937" y="1435155"/>
            <a:ext cx="608564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分数除法（一）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圆角矩形 41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3" name="圆角矩形 42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6" name="圆角矩形 45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7" name="圆角矩形 4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8" name="矩形 47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分数除法</a:t>
            </a:r>
          </a:p>
        </p:txBody>
      </p:sp>
      <p:sp>
        <p:nvSpPr>
          <p:cNvPr id="50" name="圆角矩形 4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5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2" name="组合 5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4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5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9"/>
          <p:cNvSpPr txBox="1">
            <a:spLocks noChangeArrowheads="1"/>
          </p:cNvSpPr>
          <p:nvPr/>
        </p:nvSpPr>
        <p:spPr bwMode="auto">
          <a:xfrm>
            <a:off x="547295" y="339502"/>
            <a:ext cx="25922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算一算。</a:t>
            </a:r>
          </a:p>
        </p:txBody>
      </p:sp>
      <p:graphicFrame>
        <p:nvGraphicFramePr>
          <p:cNvPr id="27" name="Object 5"/>
          <p:cNvGraphicFramePr>
            <a:graphicFrameLocks noChangeAspect="1"/>
          </p:cNvGraphicFramePr>
          <p:nvPr/>
        </p:nvGraphicFramePr>
        <p:xfrm>
          <a:off x="979821" y="1400393"/>
          <a:ext cx="669247" cy="767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0" name="公式" r:id="rId3" imgW="342900" imgH="393700" progId="Equation.KSEE3">
                  <p:embed/>
                </p:oleObj>
              </mc:Choice>
              <mc:Fallback>
                <p:oleObj name="公式" r:id="rId3" imgW="342900" imgH="393700" progId="Equation.KSEE3">
                  <p:embed/>
                  <p:pic>
                    <p:nvPicPr>
                      <p:cNvPr id="0" name="图片 53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821" y="1400393"/>
                        <a:ext cx="669247" cy="7676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7"/>
          <p:cNvGraphicFramePr>
            <a:graphicFrameLocks noChangeAspect="1"/>
          </p:cNvGraphicFramePr>
          <p:nvPr/>
        </p:nvGraphicFramePr>
        <p:xfrm>
          <a:off x="5086804" y="1400393"/>
          <a:ext cx="792270" cy="767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1" name="公式" r:id="rId5" imgW="405765" imgH="393065" progId="Equation.KSEE3">
                  <p:embed/>
                </p:oleObj>
              </mc:Choice>
              <mc:Fallback>
                <p:oleObj name="公式" r:id="rId5" imgW="405765" imgH="393065" progId="Equation.KSEE3">
                  <p:embed/>
                  <p:pic>
                    <p:nvPicPr>
                      <p:cNvPr id="0" name="图片 53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6804" y="1400393"/>
                        <a:ext cx="792270" cy="7676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8"/>
          <p:cNvGraphicFramePr>
            <a:graphicFrameLocks noChangeAspect="1"/>
          </p:cNvGraphicFramePr>
          <p:nvPr/>
        </p:nvGraphicFramePr>
        <p:xfrm>
          <a:off x="971600" y="2841815"/>
          <a:ext cx="793501" cy="767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2" name="公式" r:id="rId7" imgW="405765" imgH="393065" progId="Equation.KSEE3">
                  <p:embed/>
                </p:oleObj>
              </mc:Choice>
              <mc:Fallback>
                <p:oleObj name="公式" r:id="rId7" imgW="405765" imgH="393065" progId="Equation.KSEE3">
                  <p:embed/>
                  <p:pic>
                    <p:nvPicPr>
                      <p:cNvPr id="0" name="图片 53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841815"/>
                        <a:ext cx="793501" cy="7676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19"/>
          <p:cNvGraphicFramePr>
            <a:graphicFrameLocks noChangeAspect="1"/>
          </p:cNvGraphicFramePr>
          <p:nvPr/>
        </p:nvGraphicFramePr>
        <p:xfrm>
          <a:off x="5180183" y="2841815"/>
          <a:ext cx="792270" cy="767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3" name="公式" r:id="rId9" imgW="405765" imgH="393065" progId="Equation.KSEE3">
                  <p:embed/>
                </p:oleObj>
              </mc:Choice>
              <mc:Fallback>
                <p:oleObj name="公式" r:id="rId9" imgW="405765" imgH="393065" progId="Equation.KSEE3">
                  <p:embed/>
                  <p:pic>
                    <p:nvPicPr>
                      <p:cNvPr id="0" name="图片 53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0183" y="2841815"/>
                        <a:ext cx="792270" cy="7676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2" name="矩形 31"/>
              <p:cNvSpPr/>
              <p:nvPr/>
            </p:nvSpPr>
            <p:spPr>
              <a:xfrm>
                <a:off x="1113288" y="1354962"/>
                <a:ext cx="2312526" cy="7848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𝟖</m:t>
                          </m:r>
                        </m:den>
                      </m:f>
                      <m:r>
                        <a:rPr lang="en-US" altLang="zh-CN" sz="20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288" y="1354962"/>
                <a:ext cx="2312526" cy="78483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34" name="直接连接符 33"/>
          <p:cNvCxnSpPr/>
          <p:nvPr/>
        </p:nvCxnSpPr>
        <p:spPr>
          <a:xfrm>
            <a:off x="2048501" y="1506335"/>
            <a:ext cx="193282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2081394" y="1848307"/>
            <a:ext cx="188157" cy="197968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21"/>
          <p:cNvSpPr txBox="1">
            <a:spLocks noChangeArrowheads="1"/>
          </p:cNvSpPr>
          <p:nvPr/>
        </p:nvSpPr>
        <p:spPr bwMode="auto">
          <a:xfrm>
            <a:off x="2008712" y="1131590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endParaRPr lang="zh-CN" altLang="en-US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37" name="TextBox 22"/>
          <p:cNvSpPr txBox="1">
            <a:spLocks noChangeArrowheads="1"/>
          </p:cNvSpPr>
          <p:nvPr/>
        </p:nvSpPr>
        <p:spPr bwMode="auto">
          <a:xfrm>
            <a:off x="2008711" y="2032662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4</a:t>
            </a:r>
            <a:endParaRPr lang="zh-CN" altLang="en-US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矩形 37"/>
              <p:cNvSpPr/>
              <p:nvPr/>
            </p:nvSpPr>
            <p:spPr>
              <a:xfrm>
                <a:off x="2701877" y="1415381"/>
                <a:ext cx="854721" cy="6769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𝟒𝟎</m:t>
                        </m:r>
                      </m:den>
                    </m:f>
                  </m:oMath>
                </a14:m>
                <a:endParaRPr lang="zh-CN" altLang="en-US" sz="32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38" name="矩形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6637" y="1439511"/>
                <a:ext cx="854721" cy="676917"/>
              </a:xfrm>
              <a:prstGeom prst="rect">
                <a:avLst/>
              </a:prstGeom>
              <a:blipFill rotWithShape="1">
                <a:blip r:embed="rId12"/>
                <a:stretch>
                  <a:fillRect l="-10714" b="-36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矩形 39"/>
              <p:cNvSpPr/>
              <p:nvPr/>
            </p:nvSpPr>
            <p:spPr>
              <a:xfrm>
                <a:off x="5298282" y="1354962"/>
                <a:ext cx="231252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𝟏𝟑</m:t>
                          </m:r>
                        </m:den>
                      </m:f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矩形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037" y="1354962"/>
                <a:ext cx="2312526" cy="78617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矩形 40"/>
              <p:cNvSpPr/>
              <p:nvPr/>
            </p:nvSpPr>
            <p:spPr>
              <a:xfrm>
                <a:off x="6999173" y="1420828"/>
                <a:ext cx="950901" cy="7657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𝟑𝟗</m:t>
                        </m:r>
                      </m:den>
                    </m:f>
                  </m:oMath>
                </a14:m>
                <a:endParaRPr lang="zh-CN" altLang="en-US" sz="36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41" name="矩形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9173" y="1420828"/>
                <a:ext cx="950901" cy="765722"/>
              </a:xfrm>
              <a:prstGeom prst="rect">
                <a:avLst/>
              </a:prstGeom>
              <a:blipFill rotWithShape="1">
                <a:blip r:embed="rId14"/>
                <a:stretch>
                  <a:fillRect l="-12821" b="-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42" name="直接连接符 41"/>
          <p:cNvCxnSpPr/>
          <p:nvPr/>
        </p:nvCxnSpPr>
        <p:spPr>
          <a:xfrm>
            <a:off x="6216583" y="1506335"/>
            <a:ext cx="193282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6855703" y="1881441"/>
            <a:ext cx="188157" cy="197968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21"/>
          <p:cNvSpPr txBox="1">
            <a:spLocks noChangeArrowheads="1"/>
          </p:cNvSpPr>
          <p:nvPr/>
        </p:nvSpPr>
        <p:spPr bwMode="auto">
          <a:xfrm>
            <a:off x="6183488" y="1174154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2</a:t>
            </a:r>
            <a:endParaRPr lang="zh-CN" altLang="en-US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45" name="TextBox 22"/>
          <p:cNvSpPr txBox="1">
            <a:spLocks noChangeArrowheads="1"/>
          </p:cNvSpPr>
          <p:nvPr/>
        </p:nvSpPr>
        <p:spPr bwMode="auto">
          <a:xfrm>
            <a:off x="6747374" y="2046488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3</a:t>
            </a:r>
            <a:endParaRPr lang="zh-CN" altLang="en-US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矩形 45"/>
              <p:cNvSpPr/>
              <p:nvPr/>
            </p:nvSpPr>
            <p:spPr>
              <a:xfrm>
                <a:off x="1228932" y="2776566"/>
                <a:ext cx="2312526" cy="7938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𝟖</m:t>
                          </m:r>
                        </m:den>
                      </m:f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6" name="矩形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932" y="2776566"/>
                <a:ext cx="2312526" cy="79387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矩形 46"/>
              <p:cNvSpPr/>
              <p:nvPr/>
            </p:nvSpPr>
            <p:spPr>
              <a:xfrm>
                <a:off x="2980144" y="2812022"/>
                <a:ext cx="906017" cy="8036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𝟏𝟔</m:t>
                        </m:r>
                      </m:den>
                    </m:f>
                  </m:oMath>
                </a14:m>
                <a:endParaRPr lang="zh-CN" altLang="en-US" sz="32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47" name="矩形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0144" y="2812022"/>
                <a:ext cx="906017" cy="803682"/>
              </a:xfrm>
              <a:prstGeom prst="rect">
                <a:avLst/>
              </a:prstGeom>
              <a:blipFill rotWithShape="1">
                <a:blip r:embed="rId16"/>
                <a:stretch>
                  <a:fillRect l="-14189" b="-2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48" name="直接连接符 47"/>
          <p:cNvCxnSpPr/>
          <p:nvPr/>
        </p:nvCxnSpPr>
        <p:spPr>
          <a:xfrm>
            <a:off x="2055540" y="2963968"/>
            <a:ext cx="193282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2581095" y="3322682"/>
            <a:ext cx="415804" cy="16936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21"/>
          <p:cNvSpPr txBox="1">
            <a:spLocks noChangeArrowheads="1"/>
          </p:cNvSpPr>
          <p:nvPr/>
        </p:nvSpPr>
        <p:spPr bwMode="auto">
          <a:xfrm>
            <a:off x="1969352" y="2656191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endParaRPr lang="zh-CN" altLang="en-US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51" name="TextBox 22"/>
          <p:cNvSpPr txBox="1">
            <a:spLocks noChangeArrowheads="1"/>
          </p:cNvSpPr>
          <p:nvPr/>
        </p:nvSpPr>
        <p:spPr bwMode="auto">
          <a:xfrm>
            <a:off x="2570201" y="3492044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2</a:t>
            </a:r>
            <a:endParaRPr lang="zh-CN" altLang="en-US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矩形 51"/>
              <p:cNvSpPr/>
              <p:nvPr/>
            </p:nvSpPr>
            <p:spPr>
              <a:xfrm>
                <a:off x="5458377" y="2812595"/>
                <a:ext cx="231252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𝟏𝟓</m:t>
                          </m:r>
                        </m:den>
                      </m:f>
                      <m:r>
                        <a:rPr lang="en-US" altLang="zh-CN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矩形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8377" y="2812595"/>
                <a:ext cx="2312526" cy="786177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矩形 52"/>
              <p:cNvSpPr/>
              <p:nvPr/>
            </p:nvSpPr>
            <p:spPr>
              <a:xfrm>
                <a:off x="7203955" y="2858391"/>
                <a:ext cx="950901" cy="7642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𝟒𝟓</m:t>
                        </m:r>
                      </m:den>
                    </m:f>
                  </m:oMath>
                </a14:m>
                <a:endParaRPr lang="zh-CN" altLang="en-US" sz="36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53" name="矩形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3955" y="2858391"/>
                <a:ext cx="950901" cy="764248"/>
              </a:xfrm>
              <a:prstGeom prst="rect">
                <a:avLst/>
              </a:prstGeom>
              <a:blipFill rotWithShape="1">
                <a:blip r:embed="rId18"/>
                <a:stretch>
                  <a:fillRect l="-13462" b="-56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54" name="直接连接符 53"/>
          <p:cNvCxnSpPr/>
          <p:nvPr/>
        </p:nvCxnSpPr>
        <p:spPr>
          <a:xfrm>
            <a:off x="6376678" y="2963968"/>
            <a:ext cx="193282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7015798" y="3339074"/>
            <a:ext cx="188157" cy="197968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21"/>
          <p:cNvSpPr txBox="1">
            <a:spLocks noChangeArrowheads="1"/>
          </p:cNvSpPr>
          <p:nvPr/>
        </p:nvSpPr>
        <p:spPr bwMode="auto">
          <a:xfrm>
            <a:off x="6343583" y="2631787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4</a:t>
            </a:r>
            <a:endParaRPr lang="zh-CN" altLang="en-US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57" name="TextBox 22"/>
          <p:cNvSpPr txBox="1">
            <a:spLocks noChangeArrowheads="1"/>
          </p:cNvSpPr>
          <p:nvPr/>
        </p:nvSpPr>
        <p:spPr bwMode="auto">
          <a:xfrm>
            <a:off x="6907469" y="3504121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3</a:t>
            </a:r>
            <a:endParaRPr lang="zh-CN" altLang="en-US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pic>
        <p:nvPicPr>
          <p:cNvPr id="2" name="内容占位符 1"/>
          <p:cNvPicPr>
            <a:picLocks noGrp="1" noChangeAspect="1"/>
          </p:cNvPicPr>
          <p:nvPr>
            <p:ph idx="1"/>
          </p:nvPr>
        </p:nvPicPr>
        <p:blipFill>
          <a:blip r:embed="rId19"/>
          <a:stretch>
            <a:fillRect/>
          </a:stretch>
        </p:blipFill>
        <p:spPr>
          <a:xfrm>
            <a:off x="3128645" y="1812290"/>
            <a:ext cx="175260" cy="255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  <p:bldP spid="37" grpId="0"/>
      <p:bldP spid="38" grpId="0" bldLvl="0" animBg="1"/>
      <p:bldP spid="38" grpId="1" animBg="1"/>
      <p:bldP spid="40" grpId="0" bldLvl="0" animBg="1"/>
      <p:bldP spid="41" grpId="0"/>
      <p:bldP spid="44" grpId="0"/>
      <p:bldP spid="45" grpId="0"/>
      <p:bldP spid="46" grpId="0"/>
      <p:bldP spid="47" grpId="0"/>
      <p:bldP spid="50" grpId="0"/>
      <p:bldP spid="51" grpId="0"/>
      <p:bldP spid="52" grpId="0"/>
      <p:bldP spid="53" grpId="0"/>
      <p:bldP spid="56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510465" y="304207"/>
            <a:ext cx="828040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一只蚂蚁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秒爬了   </a:t>
            </a:r>
            <a:r>
              <a:rPr lang="en-US" altLang="zh-CN" sz="32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dm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，平均每秒爬多少分米？</a:t>
            </a:r>
          </a:p>
        </p:txBody>
      </p:sp>
      <p:graphicFrame>
        <p:nvGraphicFramePr>
          <p:cNvPr id="18" name="Object 5"/>
          <p:cNvGraphicFramePr>
            <a:graphicFrameLocks noChangeAspect="1"/>
          </p:cNvGraphicFramePr>
          <p:nvPr/>
        </p:nvGraphicFramePr>
        <p:xfrm>
          <a:off x="4290870" y="304207"/>
          <a:ext cx="473611" cy="8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9" name="公式" r:id="rId3" imgW="215900" imgH="393065" progId="Equation.KSEE3">
                  <p:embed/>
                </p:oleObj>
              </mc:Choice>
              <mc:Fallback>
                <p:oleObj name="公式" r:id="rId3" imgW="215900" imgH="393065" progId="Equation.KSEE3">
                  <p:embed/>
                  <p:pic>
                    <p:nvPicPr>
                      <p:cNvPr id="0" name="图片 112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0870" y="304207"/>
                        <a:ext cx="473611" cy="865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1940082" y="3317986"/>
            <a:ext cx="4055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答：平均每秒爬     分米。</a:t>
            </a:r>
            <a:endParaRPr lang="zh-CN" alt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4176514" y="3118837"/>
                <a:ext cx="622286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𝟓𝟎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514" y="3118837"/>
                <a:ext cx="622286" cy="7861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矩形 22"/>
              <p:cNvSpPr/>
              <p:nvPr/>
            </p:nvSpPr>
            <p:spPr>
              <a:xfrm>
                <a:off x="1663235" y="2004803"/>
                <a:ext cx="1512168" cy="8004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÷15</a:t>
                </a:r>
                <a:endParaRPr lang="zh-CN" altLang="zh-CN" sz="28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矩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3235" y="2004803"/>
                <a:ext cx="1512168" cy="800476"/>
              </a:xfrm>
              <a:prstGeom prst="rect">
                <a:avLst/>
              </a:prstGeom>
              <a:blipFill rotWithShape="1">
                <a:blip r:embed="rId6"/>
                <a:stretch>
                  <a:fillRect b="-76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矩形 25"/>
              <p:cNvSpPr/>
              <p:nvPr/>
            </p:nvSpPr>
            <p:spPr>
              <a:xfrm>
                <a:off x="2465435" y="1976690"/>
                <a:ext cx="2312526" cy="7848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en-US" altLang="zh-CN" sz="20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zh-CN" altLang="zh-CN" sz="24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矩形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5435" y="1976690"/>
                <a:ext cx="2312526" cy="78483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矩形 26"/>
              <p:cNvSpPr/>
              <p:nvPr/>
            </p:nvSpPr>
            <p:spPr>
              <a:xfrm>
                <a:off x="4322694" y="2001879"/>
                <a:ext cx="2761205" cy="7657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𝟓𝟎</m:t>
                        </m:r>
                      </m:den>
                    </m:f>
                    <m:r>
                      <a:rPr lang="zh-CN" altLang="en-US" sz="3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（</m:t>
                    </m:r>
                    <m:r>
                      <a:rPr lang="zh-CN" altLang="en-US" sz="3600" b="1" dirty="0" smtClean="0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m:t>分米）</m:t>
                    </m:r>
                  </m:oMath>
                </a14:m>
                <a:endPara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27" name="矩形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2694" y="2001879"/>
                <a:ext cx="2761205" cy="765722"/>
              </a:xfrm>
              <a:prstGeom prst="rect">
                <a:avLst/>
              </a:prstGeom>
              <a:blipFill>
                <a:blip r:embed="rId8"/>
                <a:stretch>
                  <a:fillRect l="-4415" b="-103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直接连接符 27"/>
          <p:cNvCxnSpPr/>
          <p:nvPr/>
        </p:nvCxnSpPr>
        <p:spPr>
          <a:xfrm>
            <a:off x="3274715" y="2111942"/>
            <a:ext cx="250569" cy="95009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906619" y="2560334"/>
            <a:ext cx="310895" cy="15716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1"/>
          <p:cNvSpPr txBox="1">
            <a:spLocks noChangeArrowheads="1"/>
          </p:cNvSpPr>
          <p:nvPr/>
        </p:nvSpPr>
        <p:spPr bwMode="auto">
          <a:xfrm>
            <a:off x="3243456" y="1851670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</a:rPr>
              <a:t>3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31" name="TextBox 22"/>
          <p:cNvSpPr txBox="1">
            <a:spLocks noChangeArrowheads="1"/>
          </p:cNvSpPr>
          <p:nvPr/>
        </p:nvSpPr>
        <p:spPr bwMode="auto">
          <a:xfrm>
            <a:off x="3921029" y="2685697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1" dirty="0">
                <a:solidFill>
                  <a:srgbClr val="0000FF"/>
                </a:solidFill>
              </a:rPr>
              <a:t>5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  <p:bldP spid="23" grpId="0"/>
      <p:bldP spid="26" grpId="0"/>
      <p:bldP spid="27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467544" y="257979"/>
            <a:ext cx="828040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一瓶果酱有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kg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，淘气家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天吃完，平均每天吃多少千克？相当于多少克？</a:t>
            </a:r>
          </a:p>
        </p:txBody>
      </p:sp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3174535" y="367005"/>
          <a:ext cx="245337" cy="692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公式" r:id="rId3" imgW="139700" imgH="393700" progId="Equation.KSEE3">
                  <p:embed/>
                </p:oleObj>
              </mc:Choice>
              <mc:Fallback>
                <p:oleObj name="公式" r:id="rId3" imgW="139700" imgH="393700" progId="Equation.KSEE3">
                  <p:embed/>
                  <p:pic>
                    <p:nvPicPr>
                      <p:cNvPr id="0" name="图片 102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4535" y="367005"/>
                        <a:ext cx="245337" cy="6925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1187624" y="3598103"/>
            <a:ext cx="6224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答：平均每天吃     千克。相当于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2051720" y="2133599"/>
                <a:ext cx="1696298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2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3600" b="1" dirty="0">
                    <a:solidFill>
                      <a:srgbClr val="FF0000"/>
                    </a:solidFill>
                    <a:ea typeface="楷体" panose="02010609060101010101" pitchFamily="49" charset="-122"/>
                  </a:rPr>
                  <a:t> 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(</a:t>
                </a:r>
                <a:r>
                  <a:rPr lang="en-US" altLang="zh-CN" sz="2800" b="1" dirty="0">
                    <a:solidFill>
                      <a:srgbClr val="FF0000"/>
                    </a:solidFill>
                    <a:ea typeface="楷体" panose="02010609060101010101" pitchFamily="49" charset="-122"/>
                  </a:rPr>
                  <a:t>kg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)</a:t>
                </a:r>
                <a:endPara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133599"/>
                <a:ext cx="1696298" cy="892552"/>
              </a:xfrm>
              <a:prstGeom prst="rect">
                <a:avLst/>
              </a:prstGeom>
              <a:blipFill rotWithShape="1">
                <a:blip r:embed="rId5"/>
                <a:stretch>
                  <a:fillRect l="-9353" r="-6835" b="-82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3563888" y="3435846"/>
                <a:ext cx="622286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3435846"/>
                <a:ext cx="622286" cy="7861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828631" y="2131301"/>
                <a:ext cx="1512168" cy="8899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÷5</a:t>
                </a:r>
                <a:endParaRPr lang="zh-CN" altLang="zh-CN" sz="32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631" y="2131301"/>
                <a:ext cx="1512168" cy="889924"/>
              </a:xfrm>
              <a:prstGeom prst="rect">
                <a:avLst/>
              </a:prstGeom>
              <a:blipFill rotWithShape="1">
                <a:blip r:embed="rId7"/>
                <a:stretch>
                  <a:fillRect b="-82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/>
              <p:cNvSpPr/>
              <p:nvPr/>
            </p:nvSpPr>
            <p:spPr>
              <a:xfrm>
                <a:off x="3986636" y="2067694"/>
                <a:ext cx="2337002" cy="892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  <m:r>
                      <a:rPr lang="en-US" altLang="zh-CN" sz="28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1000</a:t>
                </a:r>
                <a:endParaRPr lang="zh-CN" altLang="zh-CN" sz="2400" b="1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6636" y="2067694"/>
                <a:ext cx="2337002" cy="892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5820410" y="2350135"/>
            <a:ext cx="129540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=100(g)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  <p:bldP spid="16" grpId="0"/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043680" y="1995686"/>
            <a:ext cx="6840688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分数除法的意义同整数除法的意义完全相同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都是已知两个乘数的积和其中一个乘数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求另一个乘数的运算。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044290" y="3144256"/>
            <a:ext cx="6912086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分数除以整数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除外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的计算方法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分数除以整数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除外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),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等于分数乘整数的倒数。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DBC5A89-951D-47A2-9126-1E70F0B0AB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F7C14C81-5857-405D-BE1F-DB211B17D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560994" y="1779662"/>
            <a:ext cx="1728787" cy="1476375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539552" y="1031381"/>
            <a:ext cx="81014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把一张纸的   平均分成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份，每份是这张纸的几分之几？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106" y="987574"/>
            <a:ext cx="381200" cy="643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2555923" y="1797312"/>
          <a:ext cx="3024189" cy="14763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476375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267" y="3323523"/>
            <a:ext cx="711123" cy="109945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8" name="云形标注 27"/>
          <p:cNvSpPr/>
          <p:nvPr/>
        </p:nvSpPr>
        <p:spPr>
          <a:xfrm>
            <a:off x="6156176" y="1995686"/>
            <a:ext cx="1584176" cy="1264872"/>
          </a:xfrm>
          <a:prstGeom prst="cloudCallout">
            <a:avLst>
              <a:gd name="adj1" fmla="val 49613"/>
              <a:gd name="adj2" fmla="val 71873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画一画。</a:t>
            </a:r>
          </a:p>
        </p:txBody>
      </p:sp>
      <p:sp>
        <p:nvSpPr>
          <p:cNvPr id="29" name="云形标注 28"/>
          <p:cNvSpPr/>
          <p:nvPr/>
        </p:nvSpPr>
        <p:spPr>
          <a:xfrm>
            <a:off x="1191693" y="3363838"/>
            <a:ext cx="2516211" cy="786459"/>
          </a:xfrm>
          <a:prstGeom prst="cloudCallout">
            <a:avLst>
              <a:gd name="adj1" fmla="val -46133"/>
              <a:gd name="adj2" fmla="val 65794"/>
            </a:avLst>
          </a:prstGeom>
          <a:noFill/>
          <a:ln w="127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平均分成</a:t>
            </a:r>
            <a:r>
              <a:rPr lang="en-US" altLang="zh-CN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1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份，怎么分呢？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1658" y1="53169" x2="61658" y2="53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93" y="3508255"/>
            <a:ext cx="718024" cy="105657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687822" y="2103935"/>
            <a:ext cx="3044418" cy="10081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707309" y="2103935"/>
            <a:ext cx="1728787" cy="1008112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574998" y="957726"/>
            <a:ext cx="81014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把一张纸的   平均分成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份，每份是这张纸的几分之几？</a:t>
            </a: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552" y="913919"/>
            <a:ext cx="381200" cy="643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矩形 35"/>
          <p:cNvSpPr/>
          <p:nvPr/>
        </p:nvSpPr>
        <p:spPr>
          <a:xfrm>
            <a:off x="3701119" y="2103935"/>
            <a:ext cx="864531" cy="10081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3697937" y="2103935"/>
          <a:ext cx="3024189" cy="10081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08112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3" name="云形标注 32"/>
          <p:cNvSpPr/>
          <p:nvPr/>
        </p:nvSpPr>
        <p:spPr>
          <a:xfrm>
            <a:off x="827584" y="2139702"/>
            <a:ext cx="2376264" cy="1542278"/>
          </a:xfrm>
          <a:prstGeom prst="cloudCallout">
            <a:avLst>
              <a:gd name="adj1" fmla="val -59351"/>
              <a:gd name="adj2" fmla="val 21743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zh-CN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7584" y="2211710"/>
            <a:ext cx="230425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取一张长方形纸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将其平均分成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再将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份中的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份平均分成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份。</a:t>
            </a:r>
          </a:p>
        </p:txBody>
      </p:sp>
      <p:sp>
        <p:nvSpPr>
          <p:cNvPr id="37" name="右大括号 36"/>
          <p:cNvSpPr/>
          <p:nvPr/>
        </p:nvSpPr>
        <p:spPr>
          <a:xfrm rot="16200000">
            <a:off x="4445216" y="1073778"/>
            <a:ext cx="246782" cy="1734977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右大括号 37"/>
          <p:cNvSpPr/>
          <p:nvPr/>
        </p:nvSpPr>
        <p:spPr>
          <a:xfrm rot="5400000">
            <a:off x="4018319" y="2842642"/>
            <a:ext cx="246782" cy="867611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右大括号 38"/>
          <p:cNvSpPr/>
          <p:nvPr/>
        </p:nvSpPr>
        <p:spPr>
          <a:xfrm rot="5400000">
            <a:off x="4893206" y="2848030"/>
            <a:ext cx="246782" cy="846350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7"/>
              <p:cNvSpPr txBox="1"/>
              <p:nvPr/>
            </p:nvSpPr>
            <p:spPr>
              <a:xfrm>
                <a:off x="4014581" y="1268705"/>
                <a:ext cx="439544" cy="610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3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0971" y="1167105"/>
                <a:ext cx="439544" cy="61029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7"/>
              <p:cNvSpPr txBox="1"/>
              <p:nvPr/>
            </p:nvSpPr>
            <p:spPr>
              <a:xfrm>
                <a:off x="3911028" y="3400589"/>
                <a:ext cx="439544" cy="6113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50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028" y="3400589"/>
                <a:ext cx="439544" cy="61132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7"/>
              <p:cNvSpPr txBox="1"/>
              <p:nvPr/>
            </p:nvSpPr>
            <p:spPr>
              <a:xfrm>
                <a:off x="4780528" y="3400589"/>
                <a:ext cx="439544" cy="6113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51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528" y="3400589"/>
                <a:ext cx="439544" cy="61132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910841"/>
            <a:ext cx="1374770" cy="1533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标注 7"/>
              <p:cNvSpPr/>
              <p:nvPr/>
            </p:nvSpPr>
            <p:spPr>
              <a:xfrm>
                <a:off x="1907704" y="4011910"/>
                <a:ext cx="5423168" cy="533518"/>
              </a:xfrm>
              <a:prstGeom prst="wedgeRectCallout">
                <a:avLst>
                  <a:gd name="adj1" fmla="val 61972"/>
                  <a:gd name="adj2" fmla="val -133950"/>
                </a:avLst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zh-CN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平均分成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份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一份是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÷2=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0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</a:p>
            </p:txBody>
          </p:sp>
        </mc:Choice>
        <mc:Fallback xmlns="">
          <p:sp>
            <p:nvSpPr>
              <p:cNvPr id="8" name="矩形标注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4011910"/>
                <a:ext cx="5423168" cy="533518"/>
              </a:xfrm>
              <a:prstGeom prst="wedgeRectCallout">
                <a:avLst>
                  <a:gd name="adj1" fmla="val 61972"/>
                  <a:gd name="adj2" fmla="val -133950"/>
                </a:avLst>
              </a:prstGeom>
              <a:blipFill rotWithShape="1">
                <a:blip r:embed="rId7"/>
                <a:stretch>
                  <a:fillRect b="-3659"/>
                </a:stretch>
              </a:blipFill>
              <a:ln w="12700"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8412" y="3219822"/>
            <a:ext cx="612216" cy="109945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3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7" grpId="0" animBg="1"/>
      <p:bldP spid="36" grpId="0" animBg="1"/>
      <p:bldP spid="33" grpId="0" animBg="1"/>
      <p:bldP spid="33" grpId="1" animBg="1"/>
      <p:bldP spid="5" grpId="0"/>
      <p:bldP spid="5" grpId="1"/>
      <p:bldP spid="37" grpId="0" animBg="1"/>
      <p:bldP spid="38" grpId="0" animBg="1"/>
      <p:bldP spid="39" grpId="0" animBg="1"/>
      <p:bldP spid="43" grpId="0" bldLvl="0" animBg="1"/>
      <p:bldP spid="50" grpId="0"/>
      <p:bldP spid="51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467544" y="459584"/>
            <a:ext cx="81014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把一张纸的   平均分成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份，每份是这张纸的几分之几？</a:t>
            </a: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098" y="415777"/>
            <a:ext cx="381200" cy="643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590" y="1644817"/>
            <a:ext cx="2083705" cy="18856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954296" y="2067694"/>
                <a:ext cx="1512168" cy="8004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÷2</a:t>
                </a:r>
                <a:endParaRPr lang="zh-CN" altLang="zh-CN" sz="2800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296" y="2067694"/>
                <a:ext cx="1512168" cy="800476"/>
              </a:xfrm>
              <a:prstGeom prst="rect">
                <a:avLst/>
              </a:prstGeom>
              <a:blipFill rotWithShape="1">
                <a:blip r:embed="rId4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矩形 33"/>
              <p:cNvSpPr/>
              <p:nvPr/>
            </p:nvSpPr>
            <p:spPr>
              <a:xfrm>
                <a:off x="3614176" y="2083136"/>
                <a:ext cx="2312526" cy="801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zh-CN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÷</m:t>
                        </m:r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32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endParaRPr lang="zh-CN" altLang="zh-CN" sz="3200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矩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4176" y="2083136"/>
                <a:ext cx="2312526" cy="80175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5334873" y="2072751"/>
                <a:ext cx="681597" cy="7636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endParaRPr lang="zh-CN" altLang="en-US" sz="3600" dirty="0"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873" y="2072751"/>
                <a:ext cx="681597" cy="763607"/>
              </a:xfrm>
              <a:prstGeom prst="rect">
                <a:avLst/>
              </a:prstGeom>
              <a:blipFill rotWithShape="1">
                <a:blip r:embed="rId6"/>
                <a:stretch>
                  <a:fillRect l="-17857" b="-112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35" name="7行A.eps"/>
          <p:cNvPicPr/>
          <p:nvPr/>
        </p:nvPicPr>
        <p:blipFill>
          <a:blip r:embed="rId7"/>
          <a:stretch>
            <a:fillRect/>
          </a:stretch>
        </p:blipFill>
        <p:spPr>
          <a:xfrm>
            <a:off x="6012160" y="1419622"/>
            <a:ext cx="2517259" cy="185563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428808" y="1774182"/>
            <a:ext cx="1817439" cy="1168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一个分数除以整数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可以看成是把这个分数平均分成整数份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用被除数的分子除以除数，分母不变。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47"/>
          <p:cNvSpPr>
            <a:spLocks noChangeArrowheads="1"/>
          </p:cNvSpPr>
          <p:nvPr/>
        </p:nvSpPr>
        <p:spPr bwMode="auto">
          <a:xfrm>
            <a:off x="0" y="4846638"/>
            <a:ext cx="4572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</a:t>
            </a:r>
          </a:p>
          <a:p>
            <a:r>
              <a:rPr lang="zh-CN" altLang="en-US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zh-CN" altLang="en-US" sz="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3" name="Rectangle 48"/>
          <p:cNvSpPr>
            <a:spLocks noChangeArrowheads="1"/>
          </p:cNvSpPr>
          <p:nvPr/>
        </p:nvSpPr>
        <p:spPr bwMode="auto">
          <a:xfrm>
            <a:off x="215900" y="5062538"/>
            <a:ext cx="4572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</a:t>
            </a:r>
          </a:p>
          <a:p>
            <a:r>
              <a:rPr lang="zh-CN" altLang="en-US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zh-CN" altLang="en-US" sz="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279" y="483518"/>
            <a:ext cx="2477207" cy="224174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934240" y="539580"/>
            <a:ext cx="1729889" cy="800476"/>
            <a:chOff x="2789444" y="1804139"/>
            <a:chExt cx="1729889" cy="8004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矩形 3"/>
                <p:cNvSpPr/>
                <p:nvPr/>
              </p:nvSpPr>
              <p:spPr>
                <a:xfrm>
                  <a:off x="2789444" y="1804139"/>
                  <a:ext cx="1512168" cy="80047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f>
                        <m:fPr>
                          <m:ctrlPr>
                            <a:rPr lang="zh-CN" altLang="zh-CN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𝟕</m:t>
                          </m:r>
                        </m:den>
                      </m:f>
                    </m:oMath>
                  </a14:m>
                  <a:r>
                    <a:rPr lang="en-US" altLang="zh-CN" sz="2800" b="1" dirty="0">
                      <a:solidFill>
                        <a:srgbClr val="FF0000"/>
                      </a:solidFill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÷2</a:t>
                  </a:r>
                  <a:endParaRPr lang="zh-CN" altLang="zh-CN" sz="2800" b="1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" name="矩形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9444" y="1804139"/>
                  <a:ext cx="1512168" cy="800476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b="-534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矩形 6"/>
                <p:cNvSpPr/>
                <p:nvPr/>
              </p:nvSpPr>
              <p:spPr>
                <a:xfrm>
                  <a:off x="3871399" y="1809196"/>
                  <a:ext cx="647934" cy="76360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800" b="1" dirty="0">
                      <a:solidFill>
                        <a:srgbClr val="FF0000"/>
                      </a:solidFill>
                      <a:ea typeface="楷体" panose="02010609060101010101" pitchFamily="49" charset="-122"/>
                      <a:cs typeface="Times New Roman" panose="02020603050405020304" pitchFamily="18" charset="0"/>
                    </a:rPr>
                    <a:t>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zh-CN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3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𝟕</m:t>
                          </m:r>
                        </m:den>
                      </m:f>
                    </m:oMath>
                  </a14:m>
                  <a:endParaRPr lang="zh-CN" altLang="en-US" sz="3600" b="1" dirty="0">
                    <a:ea typeface="楷体" panose="02010609060101010101" pitchFamily="49" charset="-122"/>
                  </a:endParaRPr>
                </a:p>
              </p:txBody>
            </p:sp>
          </mc:Choice>
          <mc:Fallback xmlns="">
            <p:sp>
              <p:nvSpPr>
                <p:cNvPr id="7" name="矩形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71399" y="1809196"/>
                  <a:ext cx="681597" cy="76360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7857" b="-96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p:sp>
        <p:nvSpPr>
          <p:cNvPr id="20" name="右大括号 19"/>
          <p:cNvSpPr/>
          <p:nvPr/>
        </p:nvSpPr>
        <p:spPr>
          <a:xfrm>
            <a:off x="4809305" y="803135"/>
            <a:ext cx="246782" cy="1486041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" name="矩形 1"/>
          <p:cNvSpPr/>
          <p:nvPr/>
        </p:nvSpPr>
        <p:spPr>
          <a:xfrm>
            <a:off x="5167600" y="1308244"/>
            <a:ext cx="37248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分数除法是分数乘法的逆运算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783393" y="3150534"/>
            <a:ext cx="7761472" cy="132802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一个分数除以整数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既可以看成是把这个分数平均分成整数份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求每份是多少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也可以看成是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已知两个乘数的乘积与其中一个乘数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求另一个乘数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51" name="TextBox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137535" y="1815465"/>
            <a:ext cx="537845" cy="748665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3594735" y="1953260"/>
            <a:ext cx="464820" cy="43243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4795" y="1961515"/>
            <a:ext cx="371475" cy="457200"/>
          </a:xfrm>
          <a:prstGeom prst="rect">
            <a:avLst/>
          </a:prstGeom>
        </p:spPr>
      </p:pic>
      <p:sp>
        <p:nvSpPr>
          <p:cNvPr id="43" name="TextBox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287520" y="1815465"/>
            <a:ext cx="500380" cy="694690"/>
          </a:xfrm>
          <a:prstGeom prst="rect">
            <a:avLst/>
          </a:prstGeom>
          <a:blipFill rotWithShape="1">
            <a:blip r:embed="rId8"/>
            <a:stretch>
              <a:fillRect/>
            </a:stretch>
          </a:blipFill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" grpId="0"/>
      <p:bldP spid="8" grpId="0" animBg="1"/>
      <p:bldP spid="51" grpId="0" bldLvl="0" animBg="1"/>
      <p:bldP spid="51" grpId="1" animBg="1"/>
      <p:bldP spid="43" grpId="0" bldLvl="0" animBg="1"/>
      <p:bldP spid="4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云形标注 76"/>
          <p:cNvSpPr/>
          <p:nvPr/>
        </p:nvSpPr>
        <p:spPr>
          <a:xfrm>
            <a:off x="1015246" y="3219822"/>
            <a:ext cx="3340730" cy="1124328"/>
          </a:xfrm>
          <a:prstGeom prst="cloudCallout">
            <a:avLst>
              <a:gd name="adj1" fmla="val -48199"/>
              <a:gd name="adj2" fmla="val 22061"/>
            </a:avLst>
          </a:prstGeom>
          <a:noFill/>
          <a:ln w="1270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211710"/>
            <a:ext cx="1155461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矩形 36"/>
          <p:cNvSpPr/>
          <p:nvPr/>
        </p:nvSpPr>
        <p:spPr>
          <a:xfrm>
            <a:off x="1622847" y="1469515"/>
            <a:ext cx="1728787" cy="1476375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7"/>
          <p:cNvSpPr txBox="1">
            <a:spLocks noChangeArrowheads="1"/>
          </p:cNvSpPr>
          <p:nvPr/>
        </p:nvSpPr>
        <p:spPr bwMode="auto">
          <a:xfrm>
            <a:off x="323528" y="351941"/>
            <a:ext cx="856895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把一张纸的   平均分成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份，每份是这张纸的几分之几？分一分，涂一涂。</a:t>
            </a:r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4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9502"/>
            <a:ext cx="324288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3" name="表格 42"/>
          <p:cNvGraphicFramePr>
            <a:graphicFrameLocks noGrp="1"/>
          </p:cNvGraphicFramePr>
          <p:nvPr/>
        </p:nvGraphicFramePr>
        <p:xfrm>
          <a:off x="1619672" y="1469515"/>
          <a:ext cx="3024189" cy="14763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476375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46" marR="91446" marT="45732" marB="45732">
                    <a:lnL w="19050" cap="flat" cmpd="sng" algn="ctr">
                      <a:solidFill>
                        <a:srgbClr val="0070C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4" name="Object 9"/>
          <p:cNvGraphicFramePr>
            <a:graphicFrameLocks noChangeAspect="1"/>
          </p:cNvGraphicFramePr>
          <p:nvPr/>
        </p:nvGraphicFramePr>
        <p:xfrm>
          <a:off x="4563640" y="3291830"/>
          <a:ext cx="833438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9" name="公式" r:id="rId5" imgW="342900" imgH="393700" progId="Equation.KSEE3">
                  <p:embed/>
                </p:oleObj>
              </mc:Choice>
              <mc:Fallback>
                <p:oleObj name="公式" r:id="rId5" imgW="342900" imgH="393700" progId="Equation.KSEE3">
                  <p:embed/>
                  <p:pic>
                    <p:nvPicPr>
                      <p:cNvPr id="0" name="图片 73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3640" y="3291830"/>
                        <a:ext cx="833438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10"/>
          <p:cNvGraphicFramePr>
            <a:graphicFrameLocks noChangeAspect="1"/>
          </p:cNvGraphicFramePr>
          <p:nvPr/>
        </p:nvGraphicFramePr>
        <p:xfrm>
          <a:off x="5458990" y="3291830"/>
          <a:ext cx="1201738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0" name="公式" r:id="rId7" imgW="495300" imgH="393700" progId="Equation.KSEE3">
                  <p:embed/>
                </p:oleObj>
              </mc:Choice>
              <mc:Fallback>
                <p:oleObj name="公式" r:id="rId7" imgW="495300" imgH="393700" progId="Equation.KSEE3">
                  <p:embed/>
                  <p:pic>
                    <p:nvPicPr>
                      <p:cNvPr id="0" name="图片 73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8990" y="3291830"/>
                        <a:ext cx="1201738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11"/>
          <p:cNvGraphicFramePr>
            <a:graphicFrameLocks noChangeAspect="1"/>
          </p:cNvGraphicFramePr>
          <p:nvPr/>
        </p:nvGraphicFramePr>
        <p:xfrm>
          <a:off x="6659140" y="3291830"/>
          <a:ext cx="865188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1" name="公式" r:id="rId9" imgW="355600" imgH="393065" progId="Equation.KSEE3">
                  <p:embed/>
                </p:oleObj>
              </mc:Choice>
              <mc:Fallback>
                <p:oleObj name="公式" r:id="rId9" imgW="355600" imgH="393065" progId="Equation.KSEE3">
                  <p:embed/>
                  <p:pic>
                    <p:nvPicPr>
                      <p:cNvPr id="0" name="图片 73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140" y="3291830"/>
                        <a:ext cx="865188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7" name="直接连接符 46"/>
          <p:cNvCxnSpPr/>
          <p:nvPr/>
        </p:nvCxnSpPr>
        <p:spPr>
          <a:xfrm>
            <a:off x="1619672" y="1969578"/>
            <a:ext cx="3024187" cy="0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图片 47" descr="6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916" y="1494550"/>
            <a:ext cx="1728787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9" name="直接连接符 48"/>
          <p:cNvCxnSpPr/>
          <p:nvPr/>
        </p:nvCxnSpPr>
        <p:spPr>
          <a:xfrm>
            <a:off x="1637550" y="2458528"/>
            <a:ext cx="3024187" cy="0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图片 68" descr="7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058" y="1347614"/>
            <a:ext cx="2950671" cy="1276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1358892" y="3356276"/>
                <a:ext cx="2741856" cy="7614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altLang="zh-CN" sz="1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÷3=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1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1800" b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÷</m:t>
                        </m:r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zh-CN" altLang="zh-CN" sz="1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被除数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1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zh-CN" altLang="zh-CN" sz="1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的分子</a:t>
                </a:r>
                <a:r>
                  <a:rPr lang="en-US" altLang="zh-CN" sz="1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1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不能被</a:t>
                </a:r>
                <a:r>
                  <a:rPr lang="en-US" altLang="zh-CN" sz="1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1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整除</a:t>
                </a:r>
                <a:r>
                  <a:rPr lang="en-US" altLang="zh-CN" sz="1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1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此方法</a:t>
                </a:r>
                <a:r>
                  <a:rPr lang="zh-CN" altLang="en-US" sz="1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不行。</a:t>
                </a:r>
                <a:endParaRPr lang="zh-CN" altLang="en-US" sz="1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8892" y="3356276"/>
                <a:ext cx="2741856" cy="761491"/>
              </a:xfrm>
              <a:prstGeom prst="rect">
                <a:avLst/>
              </a:prstGeom>
              <a:blipFill>
                <a:blip r:embed="rId13"/>
                <a:stretch>
                  <a:fillRect l="-2000" r="-9111" b="-129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>
                        <a14:foregroundMark x1="25648" y1="36364" x2="29683" y2="43687"/>
                        <a14:foregroundMark x1="49856" y1="35606" x2="48127" y2="44444"/>
                        <a14:foregroundMark x1="28818" y1="94697" x2="41787" y2="91667"/>
                        <a14:foregroundMark x1="52738" y1="92172" x2="61960" y2="95455"/>
                        <a14:foregroundMark x1="63977" y1="91667" x2="67723" y2="96212"/>
                        <a14:foregroundMark x1="68012" y1="93182" x2="71758" y2="94697"/>
                        <a14:foregroundMark x1="45245" y1="92929" x2="51009" y2="96717"/>
                        <a14:foregroundMark x1="45245" y1="91414" x2="37464" y2="96717"/>
                        <a14:foregroundMark x1="63689" y1="92172" x2="61095" y2="90909"/>
                        <a14:foregroundMark x1="60519" y1="90152" x2="58213" y2="90152"/>
                        <a14:foregroundMark x1="45821" y1="35606" x2="51873" y2="41919"/>
                        <a14:foregroundMark x1="44380" y1="40152" x2="45533" y2="43687"/>
                        <a14:foregroundMark x1="25360" y1="43434" x2="32277" y2="4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3394" y="3598041"/>
            <a:ext cx="804230" cy="1061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37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91" y="2329250"/>
            <a:ext cx="711123" cy="1099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" name="Rectangle 47"/>
          <p:cNvSpPr>
            <a:spLocks noChangeArrowheads="1"/>
          </p:cNvSpPr>
          <p:nvPr/>
        </p:nvSpPr>
        <p:spPr bwMode="auto">
          <a:xfrm>
            <a:off x="0" y="4846638"/>
            <a:ext cx="4572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</a:t>
            </a:r>
          </a:p>
          <a:p>
            <a:r>
              <a:rPr lang="zh-CN" altLang="en-US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zh-CN" altLang="en-US" sz="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3" name="Rectangle 48"/>
          <p:cNvSpPr>
            <a:spLocks noChangeArrowheads="1"/>
          </p:cNvSpPr>
          <p:nvPr/>
        </p:nvSpPr>
        <p:spPr bwMode="auto">
          <a:xfrm>
            <a:off x="23873" y="4558386"/>
            <a:ext cx="4572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</a:t>
            </a:r>
          </a:p>
          <a:p>
            <a:r>
              <a:rPr lang="zh-CN" altLang="en-US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2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zh-CN" altLang="en-US" sz="2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467544" y="339502"/>
            <a:ext cx="772477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算一算，说一说。</a:t>
            </a:r>
          </a:p>
        </p:txBody>
      </p:sp>
      <p:graphicFrame>
        <p:nvGraphicFramePr>
          <p:cNvPr id="17" name="Object 9"/>
          <p:cNvGraphicFramePr>
            <a:graphicFrameLocks noChangeAspect="1"/>
          </p:cNvGraphicFramePr>
          <p:nvPr/>
        </p:nvGraphicFramePr>
        <p:xfrm>
          <a:off x="987798" y="1203598"/>
          <a:ext cx="833437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4" name="公式" r:id="rId4" imgW="342900" imgH="393700" progId="Equation.KSEE3">
                  <p:embed/>
                </p:oleObj>
              </mc:Choice>
              <mc:Fallback>
                <p:oleObj name="公式" r:id="rId4" imgW="342900" imgH="393700" progId="Equation.KSEE3">
                  <p:embed/>
                  <p:pic>
                    <p:nvPicPr>
                      <p:cNvPr id="0" name="图片 93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798" y="1203598"/>
                        <a:ext cx="833437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0"/>
          <p:cNvGraphicFramePr>
            <a:graphicFrameLocks noChangeAspect="1"/>
          </p:cNvGraphicFramePr>
          <p:nvPr/>
        </p:nvGraphicFramePr>
        <p:xfrm>
          <a:off x="649660" y="2159273"/>
          <a:ext cx="1201738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5" name="公式" r:id="rId6" imgW="495300" imgH="393700" progId="Equation.KSEE3">
                  <p:embed/>
                </p:oleObj>
              </mc:Choice>
              <mc:Fallback>
                <p:oleObj name="公式" r:id="rId6" imgW="495300" imgH="393700" progId="Equation.KSEE3">
                  <p:embed/>
                  <p:pic>
                    <p:nvPicPr>
                      <p:cNvPr id="0" name="图片 93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660" y="2159273"/>
                        <a:ext cx="1201738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1"/>
          <p:cNvGraphicFramePr>
            <a:graphicFrameLocks noChangeAspect="1"/>
          </p:cNvGraphicFramePr>
          <p:nvPr/>
        </p:nvGraphicFramePr>
        <p:xfrm>
          <a:off x="611560" y="3219723"/>
          <a:ext cx="895350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6" name="公式" r:id="rId8" imgW="368300" imgH="393700" progId="Equation.KSEE3">
                  <p:embed/>
                </p:oleObj>
              </mc:Choice>
              <mc:Fallback>
                <p:oleObj name="公式" r:id="rId8" imgW="368300" imgH="393700" progId="Equation.KSEE3">
                  <p:embed/>
                  <p:pic>
                    <p:nvPicPr>
                      <p:cNvPr id="0" name="图片 93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219723"/>
                        <a:ext cx="895350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5"/>
          <p:cNvGraphicFramePr>
            <a:graphicFrameLocks noChangeAspect="1"/>
          </p:cNvGraphicFramePr>
          <p:nvPr/>
        </p:nvGraphicFramePr>
        <p:xfrm>
          <a:off x="3894510" y="1203598"/>
          <a:ext cx="1141413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7" name="公式" r:id="rId10" imgW="469900" imgH="393700" progId="Equation.KSEE3">
                  <p:embed/>
                </p:oleObj>
              </mc:Choice>
              <mc:Fallback>
                <p:oleObj name="公式" r:id="rId10" imgW="469900" imgH="393700" progId="Equation.KSEE3">
                  <p:embed/>
                  <p:pic>
                    <p:nvPicPr>
                      <p:cNvPr id="0" name="图片 93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4510" y="1203598"/>
                        <a:ext cx="1141413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直接连接符 20"/>
          <p:cNvCxnSpPr/>
          <p:nvPr/>
        </p:nvCxnSpPr>
        <p:spPr>
          <a:xfrm>
            <a:off x="1051298" y="2256111"/>
            <a:ext cx="215900" cy="36036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579935" y="2756173"/>
            <a:ext cx="215900" cy="3603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1"/>
          <p:cNvSpPr txBox="1">
            <a:spLocks noChangeArrowheads="1"/>
          </p:cNvSpPr>
          <p:nvPr/>
        </p:nvSpPr>
        <p:spPr bwMode="auto">
          <a:xfrm>
            <a:off x="1110035" y="1995761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4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4" name="TextBox 22"/>
          <p:cNvSpPr txBox="1">
            <a:spLocks noChangeArrowheads="1"/>
          </p:cNvSpPr>
          <p:nvPr/>
        </p:nvSpPr>
        <p:spPr bwMode="auto">
          <a:xfrm>
            <a:off x="1548185" y="2978423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3</a:t>
            </a:r>
            <a:endParaRPr lang="zh-CN" altLang="en-US">
              <a:solidFill>
                <a:srgbClr val="FF0000"/>
              </a:solidFill>
            </a:endParaRPr>
          </a:p>
        </p:txBody>
      </p:sp>
      <p:graphicFrame>
        <p:nvGraphicFramePr>
          <p:cNvPr id="26" name="Object 6"/>
          <p:cNvGraphicFramePr>
            <a:graphicFrameLocks noChangeAspect="1"/>
          </p:cNvGraphicFramePr>
          <p:nvPr/>
        </p:nvGraphicFramePr>
        <p:xfrm>
          <a:off x="3531975" y="2170626"/>
          <a:ext cx="1509713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8" name="公式" r:id="rId12" imgW="622300" imgH="393700" progId="Equation.KSEE3">
                  <p:embed/>
                </p:oleObj>
              </mc:Choice>
              <mc:Fallback>
                <p:oleObj name="公式" r:id="rId12" imgW="622300" imgH="393700" progId="Equation.KSEE3">
                  <p:embed/>
                  <p:pic>
                    <p:nvPicPr>
                      <p:cNvPr id="0" name="图片 93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1975" y="2170626"/>
                        <a:ext cx="1509713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7"/>
          <p:cNvGraphicFramePr>
            <a:graphicFrameLocks noChangeAspect="1"/>
          </p:cNvGraphicFramePr>
          <p:nvPr/>
        </p:nvGraphicFramePr>
        <p:xfrm>
          <a:off x="3570660" y="3219723"/>
          <a:ext cx="865188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9" name="公式" r:id="rId14" imgW="355600" imgH="393065" progId="Equation.KSEE3">
                  <p:embed/>
                </p:oleObj>
              </mc:Choice>
              <mc:Fallback>
                <p:oleObj name="公式" r:id="rId14" imgW="355600" imgH="393065" progId="Equation.KSEE3">
                  <p:embed/>
                  <p:pic>
                    <p:nvPicPr>
                      <p:cNvPr id="0" name="图片 93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0660" y="3219723"/>
                        <a:ext cx="865188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直接连接符 27"/>
          <p:cNvCxnSpPr/>
          <p:nvPr/>
        </p:nvCxnSpPr>
        <p:spPr>
          <a:xfrm>
            <a:off x="4029448" y="2256111"/>
            <a:ext cx="215900" cy="36036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621585" y="2756173"/>
            <a:ext cx="323850" cy="3603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7"/>
          <p:cNvSpPr txBox="1">
            <a:spLocks noChangeArrowheads="1"/>
          </p:cNvSpPr>
          <p:nvPr/>
        </p:nvSpPr>
        <p:spPr bwMode="auto">
          <a:xfrm>
            <a:off x="4003254" y="2021473"/>
            <a:ext cx="406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TextBox 28"/>
          <p:cNvSpPr txBox="1">
            <a:spLocks noChangeArrowheads="1"/>
          </p:cNvSpPr>
          <p:nvPr/>
        </p:nvSpPr>
        <p:spPr bwMode="auto">
          <a:xfrm>
            <a:off x="4653335" y="2978423"/>
            <a:ext cx="406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3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33" name="图片 32" descr="8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47335"/>
            <a:ext cx="2756807" cy="1495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9"/>
          <p:cNvSpPr txBox="1">
            <a:spLocks noChangeArrowheads="1"/>
          </p:cNvSpPr>
          <p:nvPr/>
        </p:nvSpPr>
        <p:spPr bwMode="auto">
          <a:xfrm>
            <a:off x="612080" y="843558"/>
            <a:ext cx="8280400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先画一画，再涂一涂，再用算式表示结果。</a:t>
            </a:r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1000467" y="1500202"/>
          <a:ext cx="2203920" cy="10806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0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80695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43" y="2672787"/>
            <a:ext cx="317398" cy="495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1192711" y="2741793"/>
            <a:ext cx="33317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的一半是多少？</a:t>
            </a:r>
          </a:p>
        </p:txBody>
      </p:sp>
      <p:grpSp>
        <p:nvGrpSpPr>
          <p:cNvPr id="22" name="组合 9"/>
          <p:cNvGrpSpPr/>
          <p:nvPr/>
        </p:nvGrpSpPr>
        <p:grpSpPr bwMode="auto">
          <a:xfrm>
            <a:off x="4245928" y="2643759"/>
            <a:ext cx="4646551" cy="1113766"/>
            <a:chOff x="4499980" y="4425421"/>
            <a:chExt cx="3888432" cy="1113796"/>
          </a:xfrm>
        </p:grpSpPr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5830" y="4441294"/>
              <a:ext cx="305078" cy="538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8"/>
            <p:cNvSpPr txBox="1">
              <a:spLocks noChangeArrowheads="1"/>
            </p:cNvSpPr>
            <p:nvPr/>
          </p:nvSpPr>
          <p:spPr bwMode="auto">
            <a:xfrm>
              <a:off x="4499980" y="4425421"/>
              <a:ext cx="3888432" cy="1113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把   平均分成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份，每份是多少？</a:t>
              </a:r>
            </a:p>
          </p:txBody>
        </p:sp>
      </p:grp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1000467" y="1500201"/>
          <a:ext cx="2203920" cy="10806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0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0348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348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4733888" y="1494959"/>
          <a:ext cx="2203920" cy="10806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0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80695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1000467" y="1500201"/>
          <a:ext cx="2203920" cy="10806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0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0348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348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6" name="表格 35"/>
          <p:cNvGraphicFramePr>
            <a:graphicFrameLocks noGrp="1"/>
          </p:cNvGraphicFramePr>
          <p:nvPr/>
        </p:nvGraphicFramePr>
        <p:xfrm>
          <a:off x="4733888" y="1494959"/>
          <a:ext cx="2203920" cy="10806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0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6139"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139"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139"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139"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139"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8" name="表格 37"/>
          <p:cNvGraphicFramePr>
            <a:graphicFrameLocks noGrp="1"/>
          </p:cNvGraphicFramePr>
          <p:nvPr/>
        </p:nvGraphicFramePr>
        <p:xfrm>
          <a:off x="4733888" y="1494959"/>
          <a:ext cx="2203920" cy="10806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0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0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6139"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139"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139"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139"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139"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500" dirty="0"/>
                    </a:p>
                  </a:txBody>
                  <a:tcPr marL="91417" marR="91417" marT="45714" marB="45714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9" name="矩形 38"/>
              <p:cNvSpPr/>
              <p:nvPr/>
            </p:nvSpPr>
            <p:spPr>
              <a:xfrm>
                <a:off x="552654" y="3417605"/>
                <a:ext cx="1512168" cy="8004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÷2</a:t>
                </a:r>
                <a:endParaRPr lang="zh-CN" altLang="zh-CN" sz="2800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" name="矩形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654" y="3417605"/>
                <a:ext cx="1512168" cy="800476"/>
              </a:xfrm>
              <a:prstGeom prst="rect">
                <a:avLst/>
              </a:prstGeom>
              <a:blipFill rotWithShape="1">
                <a:blip r:embed="rId3"/>
                <a:stretch>
                  <a:fillRect b="-68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矩形 39"/>
              <p:cNvSpPr/>
              <p:nvPr/>
            </p:nvSpPr>
            <p:spPr>
              <a:xfrm>
                <a:off x="1125818" y="3417605"/>
                <a:ext cx="2312526" cy="7848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  <m:r>
                        <a:rPr lang="en-US" altLang="zh-CN" sz="2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zh-CN" sz="2400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矩形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818" y="3417605"/>
                <a:ext cx="2312526" cy="7848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矩形 40"/>
              <p:cNvSpPr/>
              <p:nvPr/>
            </p:nvSpPr>
            <p:spPr>
              <a:xfrm>
                <a:off x="2664566" y="3427159"/>
                <a:ext cx="681597" cy="7657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endParaRPr lang="zh-CN" altLang="en-US" sz="3600" dirty="0"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1" name="矩形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4566" y="3427159"/>
                <a:ext cx="681597" cy="765722"/>
              </a:xfrm>
              <a:prstGeom prst="rect">
                <a:avLst/>
              </a:prstGeom>
              <a:blipFill rotWithShape="1">
                <a:blip r:embed="rId5"/>
                <a:stretch>
                  <a:fillRect l="-17857" b="-103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42" name="直接连接符 41"/>
          <p:cNvCxnSpPr/>
          <p:nvPr/>
        </p:nvCxnSpPr>
        <p:spPr>
          <a:xfrm>
            <a:off x="2087287" y="3527599"/>
            <a:ext cx="193282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2567825" y="3956590"/>
            <a:ext cx="188157" cy="197968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21"/>
          <p:cNvSpPr txBox="1">
            <a:spLocks noChangeArrowheads="1"/>
          </p:cNvSpPr>
          <p:nvPr/>
        </p:nvSpPr>
        <p:spPr bwMode="auto">
          <a:xfrm>
            <a:off x="2000110" y="3291830"/>
            <a:ext cx="404813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45" name="TextBox 22"/>
          <p:cNvSpPr txBox="1">
            <a:spLocks noChangeArrowheads="1"/>
          </p:cNvSpPr>
          <p:nvPr/>
        </p:nvSpPr>
        <p:spPr bwMode="auto">
          <a:xfrm>
            <a:off x="2500779" y="4124889"/>
            <a:ext cx="404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rgbClr val="0000FF"/>
                </a:solidFill>
              </a:rPr>
              <a:t>1</a:t>
            </a:r>
            <a:endParaRPr lang="zh-CN" altLang="en-US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矩形 45"/>
              <p:cNvSpPr/>
              <p:nvPr/>
            </p:nvSpPr>
            <p:spPr>
              <a:xfrm>
                <a:off x="4502892" y="3424659"/>
                <a:ext cx="1512168" cy="8004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÷5</a:t>
                </a:r>
                <a:endParaRPr lang="zh-CN" altLang="zh-CN" sz="2800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6" name="矩形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2892" y="3424659"/>
                <a:ext cx="1512168" cy="800476"/>
              </a:xfrm>
              <a:prstGeom prst="rect">
                <a:avLst/>
              </a:prstGeom>
              <a:blipFill rotWithShape="1">
                <a:blip r:embed="rId6"/>
                <a:stretch>
                  <a:fillRect b="-68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矩形 46"/>
              <p:cNvSpPr/>
              <p:nvPr/>
            </p:nvSpPr>
            <p:spPr>
              <a:xfrm>
                <a:off x="5076056" y="3424659"/>
                <a:ext cx="2312526" cy="7848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  <m:r>
                        <a:rPr lang="en-US" altLang="zh-CN" sz="2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zh-CN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zh-CN" sz="2400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矩形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3424659"/>
                <a:ext cx="2312526" cy="78483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矩形 47"/>
              <p:cNvSpPr/>
              <p:nvPr/>
            </p:nvSpPr>
            <p:spPr>
              <a:xfrm>
                <a:off x="6614804" y="3434213"/>
                <a:ext cx="883575" cy="7657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𝟐𝟓</m:t>
                        </m:r>
                      </m:den>
                    </m:f>
                  </m:oMath>
                </a14:m>
                <a:endParaRPr lang="zh-CN" altLang="en-US" sz="3600" dirty="0"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8" name="矩形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4804" y="3434213"/>
                <a:ext cx="883575" cy="765722"/>
              </a:xfrm>
              <a:prstGeom prst="rect">
                <a:avLst/>
              </a:prstGeom>
              <a:blipFill rotWithShape="1">
                <a:blip r:embed="rId8"/>
                <a:stretch>
                  <a:fillRect l="-13793" b="-9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29" name="图片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3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4" grpId="0"/>
      <p:bldP spid="45" grpId="0"/>
      <p:bldP spid="46" grpId="0"/>
      <p:bldP spid="47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9"/>
          <p:cNvSpPr txBox="1">
            <a:spLocks noChangeArrowheads="1"/>
          </p:cNvSpPr>
          <p:nvPr/>
        </p:nvSpPr>
        <p:spPr bwMode="auto">
          <a:xfrm>
            <a:off x="468064" y="361568"/>
            <a:ext cx="82804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    里填上的数，在    里填上“＞”“＜”或“＝”。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1185134" y="379587"/>
            <a:ext cx="503238" cy="5046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014539" y="386726"/>
            <a:ext cx="503238" cy="50323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aphicFrame>
        <p:nvGraphicFramePr>
          <p:cNvPr id="52" name="Object 2"/>
          <p:cNvGraphicFramePr>
            <a:graphicFrameLocks noChangeAspect="1"/>
          </p:cNvGraphicFramePr>
          <p:nvPr/>
        </p:nvGraphicFramePr>
        <p:xfrm>
          <a:off x="783903" y="1370285"/>
          <a:ext cx="107950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4" name="公式" r:id="rId3" imgW="419100" imgH="165100" progId="Equation.KSEE3">
                  <p:embed/>
                </p:oleObj>
              </mc:Choice>
              <mc:Fallback>
                <p:oleObj name="公式" r:id="rId3" imgW="419100" imgH="165100" progId="Equation.KSEE3">
                  <p:embed/>
                  <p:pic>
                    <p:nvPicPr>
                      <p:cNvPr id="0" name="图片 46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3903" y="1370285"/>
                        <a:ext cx="1079500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3"/>
          <p:cNvGraphicFramePr>
            <a:graphicFrameLocks noChangeAspect="1"/>
          </p:cNvGraphicFramePr>
          <p:nvPr/>
        </p:nvGraphicFramePr>
        <p:xfrm>
          <a:off x="3701728" y="1321073"/>
          <a:ext cx="13081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5" name="公式" r:id="rId5" imgW="508000" imgH="177800" progId="Equation.KSEE3">
                  <p:embed/>
                </p:oleObj>
              </mc:Choice>
              <mc:Fallback>
                <p:oleObj name="公式" r:id="rId5" imgW="508000" imgH="177800" progId="Equation.KSEE3">
                  <p:embed/>
                  <p:pic>
                    <p:nvPicPr>
                      <p:cNvPr id="0" name="图片 46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1728" y="1321073"/>
                        <a:ext cx="13081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4"/>
          <p:cNvGraphicFramePr>
            <a:graphicFrameLocks noChangeAspect="1"/>
          </p:cNvGraphicFramePr>
          <p:nvPr/>
        </p:nvGraphicFramePr>
        <p:xfrm>
          <a:off x="6668766" y="1308373"/>
          <a:ext cx="114458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6" name="公式" r:id="rId7" imgW="443865" imgH="177800" progId="Equation.KSEE3">
                  <p:embed/>
                </p:oleObj>
              </mc:Choice>
              <mc:Fallback>
                <p:oleObj name="公式" r:id="rId7" imgW="443865" imgH="177800" progId="Equation.KSEE3">
                  <p:embed/>
                  <p:pic>
                    <p:nvPicPr>
                      <p:cNvPr id="0" name="图片 46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8766" y="1308373"/>
                        <a:ext cx="1144587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5"/>
          <p:cNvGraphicFramePr>
            <a:graphicFrameLocks noChangeAspect="1"/>
          </p:cNvGraphicFramePr>
          <p:nvPr/>
        </p:nvGraphicFramePr>
        <p:xfrm>
          <a:off x="826766" y="1983060"/>
          <a:ext cx="11525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7" name="公式" r:id="rId9" imgW="457200" imgH="393700" progId="Equation.KSEE3">
                  <p:embed/>
                </p:oleObj>
              </mc:Choice>
              <mc:Fallback>
                <p:oleObj name="公式" r:id="rId9" imgW="457200" imgH="393700" progId="Equation.KSEE3">
                  <p:embed/>
                  <p:pic>
                    <p:nvPicPr>
                      <p:cNvPr id="0" name="图片 46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766" y="1983060"/>
                        <a:ext cx="1152525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6"/>
          <p:cNvGraphicFramePr>
            <a:graphicFrameLocks noChangeAspect="1"/>
          </p:cNvGraphicFramePr>
          <p:nvPr/>
        </p:nvGraphicFramePr>
        <p:xfrm>
          <a:off x="3647753" y="1921148"/>
          <a:ext cx="1295400" cy="95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8" name="公式" r:id="rId11" imgW="533400" imgH="393700" progId="Equation.KSEE3">
                  <p:embed/>
                </p:oleObj>
              </mc:Choice>
              <mc:Fallback>
                <p:oleObj name="公式" r:id="rId11" imgW="533400" imgH="393700" progId="Equation.KSEE3">
                  <p:embed/>
                  <p:pic>
                    <p:nvPicPr>
                      <p:cNvPr id="0" name="图片 46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7753" y="1921148"/>
                        <a:ext cx="1295400" cy="954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"/>
          <p:cNvGraphicFramePr>
            <a:graphicFrameLocks noChangeAspect="1"/>
          </p:cNvGraphicFramePr>
          <p:nvPr/>
        </p:nvGraphicFramePr>
        <p:xfrm>
          <a:off x="6756078" y="1921148"/>
          <a:ext cx="1141413" cy="95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9" name="公式" r:id="rId13" imgW="469900" imgH="393700" progId="Equation.KSEE3">
                  <p:embed/>
                </p:oleObj>
              </mc:Choice>
              <mc:Fallback>
                <p:oleObj name="公式" r:id="rId13" imgW="469900" imgH="393700" progId="Equation.KSEE3">
                  <p:embed/>
                  <p:pic>
                    <p:nvPicPr>
                      <p:cNvPr id="0" name="图片 46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6078" y="1921148"/>
                        <a:ext cx="1141413" cy="954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8"/>
          <p:cNvGraphicFramePr>
            <a:graphicFrameLocks noChangeAspect="1"/>
          </p:cNvGraphicFramePr>
          <p:nvPr/>
        </p:nvGraphicFramePr>
        <p:xfrm>
          <a:off x="615628" y="2973660"/>
          <a:ext cx="2084388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0" name="公式" r:id="rId15" imgW="825500" imgH="393700" progId="Equation.KSEE3">
                  <p:embed/>
                </p:oleObj>
              </mc:Choice>
              <mc:Fallback>
                <p:oleObj name="公式" r:id="rId15" imgW="825500" imgH="393700" progId="Equation.KSEE3">
                  <p:embed/>
                  <p:pic>
                    <p:nvPicPr>
                      <p:cNvPr id="0" name="图片 46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28" y="2973660"/>
                        <a:ext cx="2084388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13"/>
          <p:cNvGraphicFramePr>
            <a:graphicFrameLocks noChangeAspect="1"/>
          </p:cNvGraphicFramePr>
          <p:nvPr/>
        </p:nvGraphicFramePr>
        <p:xfrm>
          <a:off x="3436616" y="2981598"/>
          <a:ext cx="25034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1" name="公式" r:id="rId17" imgW="989965" imgH="393700" progId="Equation.KSEE3">
                  <p:embed/>
                </p:oleObj>
              </mc:Choice>
              <mc:Fallback>
                <p:oleObj name="公式" r:id="rId17" imgW="989965" imgH="393700" progId="Equation.KSEE3">
                  <p:embed/>
                  <p:pic>
                    <p:nvPicPr>
                      <p:cNvPr id="0" name="图片 46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6616" y="2981598"/>
                        <a:ext cx="250348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" name="Object 14"/>
          <p:cNvGraphicFramePr>
            <a:graphicFrameLocks noChangeAspect="1"/>
          </p:cNvGraphicFramePr>
          <p:nvPr/>
        </p:nvGraphicFramePr>
        <p:xfrm>
          <a:off x="6421116" y="2995885"/>
          <a:ext cx="215106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2" name="公式" r:id="rId19" imgW="850265" imgH="393700" progId="Equation.KSEE3">
                  <p:embed/>
                </p:oleObj>
              </mc:Choice>
              <mc:Fallback>
                <p:oleObj name="公式" r:id="rId19" imgW="850265" imgH="393700" progId="Equation.KSEE3">
                  <p:embed/>
                  <p:pic>
                    <p:nvPicPr>
                      <p:cNvPr id="0" name="图片 46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1116" y="2995885"/>
                        <a:ext cx="2151062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圆角矩形 77"/>
          <p:cNvSpPr/>
          <p:nvPr/>
        </p:nvSpPr>
        <p:spPr>
          <a:xfrm>
            <a:off x="1980878" y="1279798"/>
            <a:ext cx="503238" cy="7207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79" name="圆角矩形 78"/>
          <p:cNvSpPr/>
          <p:nvPr/>
        </p:nvSpPr>
        <p:spPr>
          <a:xfrm>
            <a:off x="1980878" y="2117998"/>
            <a:ext cx="503238" cy="7191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80" name="圆角矩形 79"/>
          <p:cNvSpPr/>
          <p:nvPr/>
        </p:nvSpPr>
        <p:spPr>
          <a:xfrm>
            <a:off x="5076503" y="1268685"/>
            <a:ext cx="503238" cy="7191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81" name="圆角矩形 80"/>
          <p:cNvSpPr/>
          <p:nvPr/>
        </p:nvSpPr>
        <p:spPr>
          <a:xfrm>
            <a:off x="5076503" y="2105298"/>
            <a:ext cx="503238" cy="7191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82" name="圆角矩形 81"/>
          <p:cNvSpPr/>
          <p:nvPr/>
        </p:nvSpPr>
        <p:spPr>
          <a:xfrm>
            <a:off x="7956228" y="1268685"/>
            <a:ext cx="503238" cy="7191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83" name="圆角矩形 82"/>
          <p:cNvSpPr/>
          <p:nvPr/>
        </p:nvSpPr>
        <p:spPr>
          <a:xfrm>
            <a:off x="7956228" y="2105298"/>
            <a:ext cx="503238" cy="71913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84" name="椭圆 83"/>
          <p:cNvSpPr/>
          <p:nvPr/>
        </p:nvSpPr>
        <p:spPr>
          <a:xfrm>
            <a:off x="1371278" y="3211785"/>
            <a:ext cx="541338" cy="54133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85" name="椭圆 84"/>
          <p:cNvSpPr/>
          <p:nvPr/>
        </p:nvSpPr>
        <p:spPr>
          <a:xfrm>
            <a:off x="4385941" y="3211785"/>
            <a:ext cx="539750" cy="54133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86" name="椭圆 85"/>
          <p:cNvSpPr/>
          <p:nvPr/>
        </p:nvSpPr>
        <p:spPr>
          <a:xfrm>
            <a:off x="7216453" y="3211785"/>
            <a:ext cx="539750" cy="54133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graphicFrame>
        <p:nvGraphicFramePr>
          <p:cNvPr id="87" name="Object 15"/>
          <p:cNvGraphicFramePr>
            <a:graphicFrameLocks noChangeAspect="1"/>
          </p:cNvGraphicFramePr>
          <p:nvPr/>
        </p:nvGraphicFramePr>
        <p:xfrm>
          <a:off x="2082478" y="1221060"/>
          <a:ext cx="320675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3" name="公式" r:id="rId21" imgW="152400" imgH="393700" progId="Equation.KSEE3">
                  <p:embed/>
                </p:oleObj>
              </mc:Choice>
              <mc:Fallback>
                <p:oleObj name="公式" r:id="rId21" imgW="152400" imgH="393700" progId="Equation.KSEE3">
                  <p:embed/>
                  <p:pic>
                    <p:nvPicPr>
                      <p:cNvPr id="0" name="图片 46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2478" y="1221060"/>
                        <a:ext cx="320675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16"/>
          <p:cNvGraphicFramePr>
            <a:graphicFrameLocks noChangeAspect="1"/>
          </p:cNvGraphicFramePr>
          <p:nvPr/>
        </p:nvGraphicFramePr>
        <p:xfrm>
          <a:off x="5151116" y="1338535"/>
          <a:ext cx="35877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4" name="公式" r:id="rId23" imgW="127000" imgH="165100" progId="Equation.KSEE3">
                  <p:embed/>
                </p:oleObj>
              </mc:Choice>
              <mc:Fallback>
                <p:oleObj name="公式" r:id="rId23" imgW="127000" imgH="165100" progId="Equation.KSEE3">
                  <p:embed/>
                  <p:pic>
                    <p:nvPicPr>
                      <p:cNvPr id="0" name="图片 46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1116" y="1338535"/>
                        <a:ext cx="358775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17"/>
          <p:cNvGraphicFramePr>
            <a:graphicFrameLocks noChangeAspect="1"/>
          </p:cNvGraphicFramePr>
          <p:nvPr/>
        </p:nvGraphicFramePr>
        <p:xfrm>
          <a:off x="2084066" y="2057673"/>
          <a:ext cx="320675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5" name="公式" r:id="rId25" imgW="152400" imgH="393700" progId="Equation.KSEE3">
                  <p:embed/>
                </p:oleObj>
              </mc:Choice>
              <mc:Fallback>
                <p:oleObj name="公式" r:id="rId25" imgW="152400" imgH="393700" progId="Equation.KSEE3">
                  <p:embed/>
                  <p:pic>
                    <p:nvPicPr>
                      <p:cNvPr id="0" name="图片 46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4066" y="2057673"/>
                        <a:ext cx="320675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" name="TextBox 26"/>
          <p:cNvSpPr txBox="1">
            <a:spLocks noChangeArrowheads="1"/>
          </p:cNvSpPr>
          <p:nvPr/>
        </p:nvSpPr>
        <p:spPr bwMode="auto">
          <a:xfrm>
            <a:off x="1393503" y="3197498"/>
            <a:ext cx="7874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/>
              <a:t>＝</a:t>
            </a:r>
          </a:p>
        </p:txBody>
      </p:sp>
      <p:graphicFrame>
        <p:nvGraphicFramePr>
          <p:cNvPr id="91" name="Object 18"/>
          <p:cNvGraphicFramePr>
            <a:graphicFrameLocks noChangeAspect="1"/>
          </p:cNvGraphicFramePr>
          <p:nvPr/>
        </p:nvGraphicFramePr>
        <p:xfrm>
          <a:off x="5163816" y="2224360"/>
          <a:ext cx="358775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6" name="公式" r:id="rId27" imgW="127000" imgH="165100" progId="Equation.KSEE3">
                  <p:embed/>
                </p:oleObj>
              </mc:Choice>
              <mc:Fallback>
                <p:oleObj name="公式" r:id="rId27" imgW="127000" imgH="165100" progId="Equation.KSEE3">
                  <p:embed/>
                  <p:pic>
                    <p:nvPicPr>
                      <p:cNvPr id="0" name="图片 46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3816" y="2224360"/>
                        <a:ext cx="358775" cy="46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" name="TextBox 28"/>
          <p:cNvSpPr txBox="1">
            <a:spLocks noChangeArrowheads="1"/>
          </p:cNvSpPr>
          <p:nvPr/>
        </p:nvSpPr>
        <p:spPr bwMode="auto">
          <a:xfrm>
            <a:off x="4376416" y="3195910"/>
            <a:ext cx="78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/>
              <a:t>＝</a:t>
            </a:r>
          </a:p>
        </p:txBody>
      </p:sp>
      <p:graphicFrame>
        <p:nvGraphicFramePr>
          <p:cNvPr id="93" name="Object 19"/>
          <p:cNvGraphicFramePr>
            <a:graphicFrameLocks noChangeAspect="1"/>
          </p:cNvGraphicFramePr>
          <p:nvPr/>
        </p:nvGraphicFramePr>
        <p:xfrm>
          <a:off x="8053066" y="1203598"/>
          <a:ext cx="320675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7" name="公式" r:id="rId29" imgW="152400" imgH="393700" progId="Equation.KSEE3">
                  <p:embed/>
                </p:oleObj>
              </mc:Choice>
              <mc:Fallback>
                <p:oleObj name="公式" r:id="rId29" imgW="152400" imgH="393700" progId="Equation.KSEE3">
                  <p:embed/>
                  <p:pic>
                    <p:nvPicPr>
                      <p:cNvPr id="0" name="图片 46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3066" y="1203598"/>
                        <a:ext cx="320675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" name="Object 20"/>
          <p:cNvGraphicFramePr>
            <a:graphicFrameLocks noChangeAspect="1"/>
          </p:cNvGraphicFramePr>
          <p:nvPr/>
        </p:nvGraphicFramePr>
        <p:xfrm>
          <a:off x="8045128" y="2041798"/>
          <a:ext cx="320675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78" name="公式" r:id="rId31" imgW="152400" imgH="393700" progId="Equation.KSEE3">
                  <p:embed/>
                </p:oleObj>
              </mc:Choice>
              <mc:Fallback>
                <p:oleObj name="公式" r:id="rId31" imgW="152400" imgH="393700" progId="Equation.KSEE3">
                  <p:embed/>
                  <p:pic>
                    <p:nvPicPr>
                      <p:cNvPr id="0" name="图片 46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5128" y="2041798"/>
                        <a:ext cx="320675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" name="TextBox 31"/>
          <p:cNvSpPr txBox="1">
            <a:spLocks noChangeArrowheads="1"/>
          </p:cNvSpPr>
          <p:nvPr/>
        </p:nvSpPr>
        <p:spPr bwMode="auto">
          <a:xfrm>
            <a:off x="7208516" y="3195910"/>
            <a:ext cx="78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/>
              <a:t>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2" grpId="0"/>
      <p:bldP spid="9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700</Words>
  <Application>Microsoft Office PowerPoint</Application>
  <PresentationFormat>全屏显示(16:9)</PresentationFormat>
  <Paragraphs>103</Paragraphs>
  <Slides>15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楷体</vt:lpstr>
      <vt:lpstr>Calibri</vt:lpstr>
      <vt:lpstr>幼圆</vt:lpstr>
      <vt:lpstr>宋体</vt:lpstr>
      <vt:lpstr>Arial</vt:lpstr>
      <vt:lpstr>Cambria Math</vt:lpstr>
      <vt:lpstr>楷体_GB2312</vt:lpstr>
      <vt:lpstr>黑体</vt:lpstr>
      <vt:lpstr>Office 主题</vt:lpstr>
      <vt:lpstr>1_Office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5</cp:revision>
  <dcterms:created xsi:type="dcterms:W3CDTF">2017-03-17T02:28:00Z</dcterms:created>
  <dcterms:modified xsi:type="dcterms:W3CDTF">2019-10-18T06:52:33Z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